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59" r:id="rId7"/>
    <p:sldId id="260" r:id="rId8"/>
    <p:sldId id="265" r:id="rId9"/>
    <p:sldId id="261" r:id="rId10"/>
    <p:sldId id="262" r:id="rId11"/>
    <p:sldId id="264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-990" y="-432"/>
      </p:cViewPr>
      <p:guideLst>
        <p:guide orient="horz" pos="1076"/>
        <p:guide orient="horz" pos="2164"/>
        <p:guide pos="3833"/>
        <p:guide pos="19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619" y="675482"/>
            <a:ext cx="8640762" cy="3792537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 работы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избирательных комиссий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субъектов Российской Федерации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избирательных кампаний.</a:t>
            </a:r>
            <a:b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Сроки избирательных действий </a:t>
            </a:r>
            <a:endParaRPr lang="ru-RU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3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619" y="675482"/>
            <a:ext cx="8640762" cy="3792537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 работы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избирательных комиссий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субъектов Российской Федерации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избирательных кампаний</a:t>
            </a:r>
            <a:b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Сроки избирательных действий </a:t>
            </a:r>
            <a:endParaRPr lang="ru-RU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046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39552" y="123478"/>
            <a:ext cx="7344816" cy="4896544"/>
            <a:chOff x="1666265" y="483518"/>
            <a:chExt cx="6048672" cy="417646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666265" y="483518"/>
              <a:ext cx="6048672" cy="41764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049" name="Object 1"/>
            <p:cNvGraphicFramePr>
              <a:graphicFrameLocks noChangeAspect="1"/>
            </p:cNvGraphicFramePr>
            <p:nvPr/>
          </p:nvGraphicFramePr>
          <p:xfrm>
            <a:off x="1725259" y="544746"/>
            <a:ext cx="5953685" cy="40648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Лист" r:id="rId5" imgW="21545685" imgH="14706600" progId="Excel.Sheet.12">
                    <p:embed/>
                  </p:oleObj>
                </mc:Choice>
                <mc:Fallback>
                  <p:oleObj name="Лист" r:id="rId5" imgW="21545685" imgH="14706600" progId="Excel.Sheet.12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5259" y="544746"/>
                          <a:ext cx="5953685" cy="40648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740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верх 3"/>
          <p:cNvSpPr/>
          <p:nvPr/>
        </p:nvSpPr>
        <p:spPr>
          <a:xfrm>
            <a:off x="179388" y="1132036"/>
            <a:ext cx="2808287" cy="3024188"/>
          </a:xfrm>
          <a:prstGeom prst="upArrowCallout">
            <a:avLst>
              <a:gd name="adj1" fmla="val 10119"/>
              <a:gd name="adj2" fmla="val 14146"/>
              <a:gd name="adj3" fmla="val 25000"/>
              <a:gd name="adj4" fmla="val 6497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работы комиссии на год</a:t>
            </a:r>
          </a:p>
        </p:txBody>
      </p:sp>
      <p:sp>
        <p:nvSpPr>
          <p:cNvPr id="6" name="Выноска со стрелкой вверх 5"/>
          <p:cNvSpPr/>
          <p:nvPr/>
        </p:nvSpPr>
        <p:spPr>
          <a:xfrm>
            <a:off x="3059113" y="1636861"/>
            <a:ext cx="3025775" cy="3167063"/>
          </a:xfrm>
          <a:prstGeom prst="upArrowCallout">
            <a:avLst>
              <a:gd name="adj1" fmla="val 9552"/>
              <a:gd name="adj2" fmla="val 14146"/>
              <a:gd name="adj3" fmla="val 25000"/>
              <a:gd name="adj4" fmla="val 65023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9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Календарные планы мероприятий по подготовке и проведению избирательных кампаний (референдумов) </a:t>
            </a:r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6156325" y="2283719"/>
            <a:ext cx="2808288" cy="2736304"/>
          </a:xfrm>
          <a:prstGeom prst="upArrowCallout">
            <a:avLst>
              <a:gd name="adj1" fmla="val 10119"/>
              <a:gd name="adj2" fmla="val 14146"/>
              <a:gd name="adj3" fmla="val 25000"/>
              <a:gd name="adj4" fmla="val 5990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400"/>
              </a:lnSpc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Планы реализации различных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</a:t>
            </a:r>
          </a:p>
          <a:p>
            <a:pPr algn="ctr">
              <a:lnSpc>
                <a:spcPts val="2400"/>
              </a:lnSpc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850" y="987574"/>
            <a:ext cx="8424863" cy="1444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68313" y="-92546"/>
            <a:ext cx="8207375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Планирование деятельности </a:t>
            </a:r>
          </a:p>
          <a:p>
            <a:pPr algn="ctr">
              <a:defRPr/>
            </a:pPr>
            <a:r>
              <a:rPr lang="ru-RU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избирательной комиссии</a:t>
            </a:r>
          </a:p>
        </p:txBody>
      </p:sp>
    </p:spTree>
    <p:extLst>
      <p:ext uri="{BB962C8B-B14F-4D97-AF65-F5344CB8AC3E}">
        <p14:creationId xmlns:p14="http://schemas.microsoft.com/office/powerpoint/2010/main" val="226867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88913"/>
            <a:ext cx="9036050" cy="1584325"/>
          </a:xfrm>
        </p:spPr>
        <p:txBody>
          <a:bodyPr rtlCol="0">
            <a:no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Календарные планы мероприятий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по подготовке и проведению выборов 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в субъектах Российской Федерации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288" y="1635646"/>
            <a:ext cx="8353425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Методические рекомендации по разработке календарных планов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мероприятий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подготовке и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проведению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выборов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субъектах Российской Федерации</a:t>
            </a:r>
          </a:p>
          <a:p>
            <a:pPr>
              <a:defRPr/>
            </a:pP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>
              <a:defRPr/>
            </a:pPr>
            <a:r>
              <a:rPr lang="ru-RU" sz="2800" dirty="0">
                <a:solidFill>
                  <a:srgbClr val="FFFF00"/>
                </a:solidFill>
                <a:latin typeface="+mn-lt"/>
              </a:rPr>
              <a:t>(утверждены постановлением ЦИК России</a:t>
            </a:r>
          </a:p>
          <a:p>
            <a:pPr algn="ctr">
              <a:defRPr/>
            </a:pPr>
            <a:r>
              <a:rPr lang="ru-RU" sz="2800" dirty="0">
                <a:solidFill>
                  <a:srgbClr val="FFFF00"/>
                </a:solidFill>
                <a:latin typeface="+mn-lt"/>
              </a:rPr>
              <a:t>от 2 апреля 2014 г. № 224/1444-6)</a:t>
            </a:r>
          </a:p>
        </p:txBody>
      </p:sp>
    </p:spTree>
    <p:extLst>
      <p:ext uri="{BB962C8B-B14F-4D97-AF65-F5344CB8AC3E}">
        <p14:creationId xmlns:p14="http://schemas.microsoft.com/office/powerpoint/2010/main" val="358156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88913"/>
            <a:ext cx="9036050" cy="1584325"/>
          </a:xfrm>
        </p:spPr>
        <p:txBody>
          <a:bodyPr rtlCol="0">
            <a:no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Календарные планы мероприятий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по подготовке и проведению выборов 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в субъектах Российской Федерации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8313" y="1275606"/>
            <a:ext cx="82804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Календарные планы мероприятий </a:t>
            </a:r>
          </a:p>
          <a:p>
            <a:pPr algn="ctr">
              <a:defRPr/>
            </a:pP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подготовке и проведению выборов </a:t>
            </a:r>
          </a:p>
          <a:p>
            <a:pPr algn="ctr">
              <a:defRPr/>
            </a:pP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 органы государственной власти 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субъектов</a:t>
            </a:r>
          </a:p>
          <a:p>
            <a:pPr algn="ctr"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Российской </a:t>
            </a: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Федерации и в органы местного самоуправления муниципальных образований – административных центров (столиц) субъектов Российской Федерации </a:t>
            </a:r>
          </a:p>
          <a:p>
            <a:pPr algn="ctr">
              <a:defRPr/>
            </a:pP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 течение трех дней после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утверждения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направляются 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ЦИК России</a:t>
            </a:r>
          </a:p>
        </p:txBody>
      </p:sp>
    </p:spTree>
    <p:extLst>
      <p:ext uri="{BB962C8B-B14F-4D97-AF65-F5344CB8AC3E}">
        <p14:creationId xmlns:p14="http://schemas.microsoft.com/office/powerpoint/2010/main" val="141505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88913"/>
            <a:ext cx="9036050" cy="1584325"/>
          </a:xfrm>
        </p:spPr>
        <p:txBody>
          <a:bodyPr rtlCol="0">
            <a:no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Календарные планы мероприятий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по подготовке и проведению выборов 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в субъектах Российской Федерации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618" y="1448788"/>
            <a:ext cx="8424862" cy="35712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1600"/>
              </a:lnSpc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Целесообразно предусмотреть следующие разделы:</a:t>
            </a:r>
          </a:p>
          <a:p>
            <a:pPr marL="285750" indent="-285750">
              <a:lnSpc>
                <a:spcPts val="1600"/>
              </a:lnSpc>
              <a:spcBef>
                <a:spcPts val="1800"/>
              </a:spcBef>
              <a:buSzPct val="102000"/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раздел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«Избирательные участки. Списки избирателей»</a:t>
            </a:r>
          </a:p>
          <a:p>
            <a:pPr marL="285750" indent="-285750">
              <a:lnSpc>
                <a:spcPts val="1600"/>
              </a:lnSpc>
              <a:spcBef>
                <a:spcPts val="1800"/>
              </a:spcBef>
              <a:buSzPct val="102000"/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раздел «Избирательные комиссии»</a:t>
            </a:r>
          </a:p>
          <a:p>
            <a:pPr marL="285750" indent="-285750">
              <a:lnSpc>
                <a:spcPts val="1600"/>
              </a:lnSpc>
              <a:spcBef>
                <a:spcPts val="1800"/>
              </a:spcBef>
              <a:buSzPct val="102000"/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раздел «Выдвижение и регистрация кандидатов, списков кандидатов»</a:t>
            </a:r>
          </a:p>
          <a:p>
            <a:pPr marL="285750" indent="-285750">
              <a:lnSpc>
                <a:spcPts val="1600"/>
              </a:lnSpc>
              <a:spcBef>
                <a:spcPts val="1800"/>
              </a:spcBef>
              <a:buSzPct val="102000"/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раздел «Статус кандидатов»</a:t>
            </a:r>
          </a:p>
          <a:p>
            <a:pPr marL="285750" indent="-285750">
              <a:lnSpc>
                <a:spcPts val="1600"/>
              </a:lnSpc>
              <a:spcBef>
                <a:spcPts val="1800"/>
              </a:spcBef>
              <a:buSzPct val="102000"/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раздел «Информирование избирателей и предвыборная агитация»</a:t>
            </a:r>
          </a:p>
          <a:p>
            <a:pPr marL="285750" indent="-285750">
              <a:lnSpc>
                <a:spcPts val="1600"/>
              </a:lnSpc>
              <a:spcBef>
                <a:spcPts val="1800"/>
              </a:spcBef>
              <a:buSzPct val="102000"/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раздел «Финансирование выборов»</a:t>
            </a:r>
          </a:p>
          <a:p>
            <a:pPr marL="285750" indent="-285750">
              <a:lnSpc>
                <a:spcPts val="1600"/>
              </a:lnSpc>
              <a:spcBef>
                <a:spcPts val="1800"/>
              </a:spcBef>
              <a:buSzPct val="102000"/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раздел «Голосование и определение результатов выборов»</a:t>
            </a:r>
          </a:p>
          <a:p>
            <a:pPr algn="ctr">
              <a:lnSpc>
                <a:spcPts val="1600"/>
              </a:lnSpc>
              <a:defRPr/>
            </a:pP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195486"/>
            <a:ext cx="6048672" cy="47525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7" descr="Рисунок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38" y="262882"/>
            <a:ext cx="5876925" cy="461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78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4" descr="Рисунок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"/>
          <a:stretch>
            <a:fillRect/>
          </a:stretch>
        </p:blipFill>
        <p:spPr bwMode="auto">
          <a:xfrm>
            <a:off x="323528" y="-5179"/>
            <a:ext cx="8496944" cy="5153858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46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388" y="51470"/>
            <a:ext cx="8856662" cy="51398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</a:rPr>
              <a:t>Федеральным законом не определен порядок расчета сроков, </a:t>
            </a:r>
          </a:p>
          <a:p>
            <a:pPr algn="r"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</a:rPr>
              <a:t>исчисляемых в неделях, месяцах и годах</a:t>
            </a:r>
          </a:p>
          <a:p>
            <a:pPr>
              <a:defRPr/>
            </a:pPr>
            <a:endParaRPr lang="ru-RU" sz="1600" dirty="0">
              <a:solidFill>
                <a:schemeClr val="bg1"/>
              </a:solidFill>
              <a:latin typeface="+mn-lt"/>
            </a:endParaRPr>
          </a:p>
          <a:p>
            <a:pPr algn="ctr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</a:rPr>
              <a:t>В таких случаях с учетом правоприменительной практики день окончания срока (последний день) может быть определен следующим образом:</a:t>
            </a:r>
          </a:p>
          <a:p>
            <a:pPr algn="ctr">
              <a:spcAft>
                <a:spcPts val="0"/>
              </a:spcAft>
              <a:defRPr/>
            </a:pPr>
            <a:endParaRPr lang="ru-RU" sz="2400" dirty="0">
              <a:solidFill>
                <a:schemeClr val="bg1"/>
              </a:solidFill>
              <a:latin typeface="+mn-lt"/>
            </a:endParaRPr>
          </a:p>
          <a:p>
            <a:pPr>
              <a:spcAft>
                <a:spcPts val="1200"/>
              </a:spcAft>
              <a:defRPr/>
            </a:pPr>
            <a:r>
              <a:rPr lang="ru-RU" b="1" dirty="0">
                <a:solidFill>
                  <a:srgbClr val="FFFF00"/>
                </a:solidFill>
                <a:latin typeface="+mn-lt"/>
              </a:rPr>
              <a:t>«…в течение недели…» </a:t>
            </a:r>
            <a:r>
              <a:rPr lang="ru-RU" dirty="0">
                <a:solidFill>
                  <a:schemeClr val="bg1"/>
                </a:solidFill>
                <a:latin typeface="+mn-lt"/>
              </a:rPr>
              <a:t>– предыдущий день следующей недели;</a:t>
            </a:r>
          </a:p>
          <a:p>
            <a:pPr>
              <a:spcAft>
                <a:spcPts val="1200"/>
              </a:spcAft>
              <a:defRPr/>
            </a:pPr>
            <a:r>
              <a:rPr lang="ru-RU" b="1" dirty="0">
                <a:solidFill>
                  <a:srgbClr val="FFFF00"/>
                </a:solidFill>
                <a:latin typeface="+mn-lt"/>
              </a:rPr>
              <a:t>«…в течение месяца…» </a:t>
            </a:r>
            <a:r>
              <a:rPr lang="ru-RU" dirty="0">
                <a:solidFill>
                  <a:schemeClr val="bg1"/>
                </a:solidFill>
                <a:latin typeface="+mn-lt"/>
              </a:rPr>
              <a:t>– предыдущее число следующего календарного месяца;</a:t>
            </a:r>
          </a:p>
          <a:p>
            <a:pPr>
              <a:spcAft>
                <a:spcPts val="1200"/>
              </a:spcAft>
              <a:defRPr/>
            </a:pPr>
            <a:r>
              <a:rPr lang="ru-RU" b="1" dirty="0">
                <a:solidFill>
                  <a:srgbClr val="FFFF00"/>
                </a:solidFill>
                <a:latin typeface="+mn-lt"/>
              </a:rPr>
              <a:t>«…в течение года…» </a:t>
            </a:r>
            <a:r>
              <a:rPr lang="ru-RU" dirty="0">
                <a:solidFill>
                  <a:schemeClr val="bg1"/>
                </a:solidFill>
                <a:latin typeface="+mn-lt"/>
              </a:rPr>
              <a:t>– предыдущее число соответствующего месяца следующего календарного года;</a:t>
            </a:r>
          </a:p>
          <a:p>
            <a:pPr>
              <a:spcAft>
                <a:spcPts val="1200"/>
              </a:spcAft>
              <a:defRPr/>
            </a:pPr>
            <a:r>
              <a:rPr lang="ru-RU" b="1" dirty="0">
                <a:solidFill>
                  <a:srgbClr val="FFFF00"/>
                </a:solidFill>
                <a:latin typeface="+mn-lt"/>
              </a:rPr>
              <a:t>«…не позднее чем через неделю…» </a:t>
            </a:r>
            <a:r>
              <a:rPr lang="ru-RU" dirty="0">
                <a:solidFill>
                  <a:schemeClr val="bg1"/>
                </a:solidFill>
                <a:latin typeface="+mn-lt"/>
              </a:rPr>
              <a:t>– соответствующий день следующей недели;</a:t>
            </a:r>
          </a:p>
          <a:p>
            <a:pPr>
              <a:spcAft>
                <a:spcPts val="1200"/>
              </a:spcAft>
              <a:defRPr/>
            </a:pPr>
            <a:r>
              <a:rPr lang="ru-RU" b="1" dirty="0">
                <a:solidFill>
                  <a:srgbClr val="FFFF00"/>
                </a:solidFill>
                <a:latin typeface="+mn-lt"/>
              </a:rPr>
              <a:t>«…не позднее чем через месяц…» </a:t>
            </a:r>
            <a:r>
              <a:rPr lang="ru-RU" dirty="0">
                <a:solidFill>
                  <a:schemeClr val="bg1"/>
                </a:solidFill>
                <a:latin typeface="+mn-lt"/>
              </a:rPr>
              <a:t>– соответствующее число следующего календарного месяца;</a:t>
            </a:r>
          </a:p>
          <a:p>
            <a:pPr>
              <a:spcAft>
                <a:spcPts val="1200"/>
              </a:spcAft>
              <a:defRPr/>
            </a:pPr>
            <a:r>
              <a:rPr lang="ru-RU" b="1" dirty="0">
                <a:solidFill>
                  <a:srgbClr val="FFFF00"/>
                </a:solidFill>
                <a:latin typeface="+mn-lt"/>
              </a:rPr>
              <a:t>«…не позднее чем через год…» </a:t>
            </a:r>
            <a:r>
              <a:rPr lang="ru-RU" dirty="0">
                <a:solidFill>
                  <a:schemeClr val="bg1"/>
                </a:solidFill>
                <a:latin typeface="+mn-lt"/>
              </a:rPr>
              <a:t>– соответствующее число соответствующего месяца следующего календарного года.</a:t>
            </a:r>
          </a:p>
        </p:txBody>
      </p:sp>
    </p:spTree>
    <p:extLst>
      <p:ext uri="{BB962C8B-B14F-4D97-AF65-F5344CB8AC3E}">
        <p14:creationId xmlns:p14="http://schemas.microsoft.com/office/powerpoint/2010/main" val="199415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5" y="795436"/>
            <a:ext cx="8642350" cy="379253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z="4000" b="1" dirty="0" smtClean="0">
                <a:solidFill>
                  <a:srgbClr val="002060"/>
                </a:solidFill>
              </a:rPr>
              <a:t>Формулировки</a:t>
            </a:r>
          </a:p>
          <a:p>
            <a:pPr eaLnBrk="1" hangingPunct="1">
              <a:spcBef>
                <a:spcPct val="0"/>
              </a:spcBef>
            </a:pPr>
            <a:endParaRPr lang="ru-RU" altLang="ru-RU" sz="4000" b="1" dirty="0" smtClean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ru-RU" altLang="ru-RU" sz="4000" b="1" dirty="0" smtClean="0">
                <a:solidFill>
                  <a:schemeClr val="bg1"/>
                </a:solidFill>
              </a:rPr>
              <a:t>«незамедлительно»,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4000" b="1" dirty="0" smtClean="0">
                <a:solidFill>
                  <a:schemeClr val="bg1"/>
                </a:solidFill>
              </a:rPr>
              <a:t>«немедленно»,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4000" b="1" dirty="0" smtClean="0">
                <a:solidFill>
                  <a:schemeClr val="bg1"/>
                </a:solidFill>
              </a:rPr>
              <a:t>«после»,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4000" b="1" dirty="0" smtClean="0">
                <a:solidFill>
                  <a:schemeClr val="bg1"/>
                </a:solidFill>
              </a:rPr>
              <a:t>«сразу после» </a:t>
            </a:r>
          </a:p>
          <a:p>
            <a:pPr eaLnBrk="1" hangingPunct="1">
              <a:spcBef>
                <a:spcPct val="0"/>
              </a:spcBef>
            </a:pPr>
            <a:endParaRPr lang="ru-RU" altLang="ru-RU" sz="4000" b="1" dirty="0" smtClean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ru-RU" altLang="ru-RU" sz="4000" dirty="0" smtClean="0">
                <a:solidFill>
                  <a:schemeClr val="bg1"/>
                </a:solidFill>
              </a:rPr>
              <a:t>предполагают выполнение действия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4000" b="1" dirty="0" smtClean="0">
                <a:solidFill>
                  <a:srgbClr val="FFFF00"/>
                </a:solidFill>
              </a:rPr>
              <a:t>в день наступления события</a:t>
            </a:r>
          </a:p>
          <a:p>
            <a:pPr eaLnBrk="1" hangingPunct="1">
              <a:spcBef>
                <a:spcPct val="0"/>
              </a:spcBef>
            </a:pPr>
            <a:endParaRPr lang="ru-RU" altLang="ru-RU" sz="4000" dirty="0" smtClean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 flipV="1">
            <a:off x="2267744" y="1449635"/>
            <a:ext cx="4537596" cy="18727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53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332</Words>
  <Application>Microsoft Office PowerPoint</Application>
  <PresentationFormat>Экран (16:9)</PresentationFormat>
  <Paragraphs>64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Лист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</cp:revision>
  <dcterms:created xsi:type="dcterms:W3CDTF">2017-11-08T14:19:40Z</dcterms:created>
  <dcterms:modified xsi:type="dcterms:W3CDTF">2017-11-09T06:31:03Z</dcterms:modified>
</cp:coreProperties>
</file>